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61" r:id="rId4"/>
    <p:sldId id="277" r:id="rId5"/>
    <p:sldId id="262" r:id="rId6"/>
    <p:sldId id="263" r:id="rId7"/>
    <p:sldId id="264" r:id="rId8"/>
    <p:sldId id="278" r:id="rId9"/>
    <p:sldId id="266" r:id="rId10"/>
    <p:sldId id="267" r:id="rId11"/>
    <p:sldId id="268" r:id="rId12"/>
    <p:sldId id="270" r:id="rId13"/>
    <p:sldId id="265" r:id="rId14"/>
    <p:sldId id="279" r:id="rId15"/>
    <p:sldId id="271" r:id="rId16"/>
    <p:sldId id="269" r:id="rId17"/>
    <p:sldId id="272" r:id="rId18"/>
    <p:sldId id="280" r:id="rId19"/>
    <p:sldId id="273" r:id="rId20"/>
    <p:sldId id="274" r:id="rId21"/>
    <p:sldId id="281" r:id="rId22"/>
    <p:sldId id="282" r:id="rId23"/>
    <p:sldId id="288" r:id="rId24"/>
    <p:sldId id="283" r:id="rId25"/>
    <p:sldId id="285" r:id="rId26"/>
    <p:sldId id="286" r:id="rId27"/>
    <p:sldId id="287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 userDrawn="1"/>
        </p:nvSpPr>
        <p:spPr bwMode="auto">
          <a:xfrm>
            <a:off x="0" y="5952226"/>
            <a:ext cx="12192000" cy="905774"/>
          </a:xfrm>
          <a:prstGeom prst="rect">
            <a:avLst/>
          </a:pr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Modifier le style des sous-titres du masque</a:t>
            </a:r>
            <a:endParaRPr lang="en-US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01" y="6348761"/>
            <a:ext cx="625016" cy="166319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1435017" y="6348761"/>
            <a:ext cx="965181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n w="0">
                  <a:noFill/>
                </a:ln>
                <a:solidFill>
                  <a:schemeClr val="bg2"/>
                </a:solidFill>
              </a:rPr>
              <a:t>1068 rue de la </a:t>
            </a:r>
            <a:r>
              <a:rPr lang="en-US" sz="1000" dirty="0" err="1">
                <a:ln w="0">
                  <a:noFill/>
                </a:ln>
                <a:solidFill>
                  <a:schemeClr val="bg2"/>
                </a:solidFill>
              </a:rPr>
              <a:t>vieille</a:t>
            </a:r>
            <a:r>
              <a:rPr lang="en-US" sz="1000" dirty="0">
                <a:ln w="0">
                  <a:noFill/>
                </a:ln>
                <a:solidFill>
                  <a:schemeClr val="bg2"/>
                </a:solidFill>
              </a:rPr>
              <a:t> poste, 34000 Montpellier – 04 27 04 40 00 – info@ipconnect.fr – www.ipconnect.fr</a:t>
            </a:r>
          </a:p>
          <a:p>
            <a:endParaRPr lang="fr-FR" sz="1000" dirty="0">
              <a:ln w="0">
                <a:noFill/>
              </a:ln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141763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631114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1543112"/>
            <a:ext cx="10554574" cy="403344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Freeform 6"/>
          <p:cNvSpPr/>
          <p:nvPr userDrawn="1"/>
        </p:nvSpPr>
        <p:spPr bwMode="auto">
          <a:xfrm>
            <a:off x="0" y="5952226"/>
            <a:ext cx="12192000" cy="905774"/>
          </a:xfrm>
          <a:prstGeom prst="rect">
            <a:avLst/>
          </a:pr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01" y="6348761"/>
            <a:ext cx="625016" cy="166319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1435017" y="6348761"/>
            <a:ext cx="965181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n w="0">
                  <a:noFill/>
                </a:ln>
                <a:solidFill>
                  <a:schemeClr val="bg2"/>
                </a:solidFill>
              </a:rPr>
              <a:t>1068 rue de la </a:t>
            </a:r>
            <a:r>
              <a:rPr lang="en-US" sz="1000" dirty="0" err="1">
                <a:ln w="0">
                  <a:noFill/>
                </a:ln>
                <a:solidFill>
                  <a:schemeClr val="bg2"/>
                </a:solidFill>
              </a:rPr>
              <a:t>vieille</a:t>
            </a:r>
            <a:r>
              <a:rPr lang="en-US" sz="1000" dirty="0">
                <a:ln w="0">
                  <a:noFill/>
                </a:ln>
                <a:solidFill>
                  <a:schemeClr val="bg2"/>
                </a:solidFill>
              </a:rPr>
              <a:t> poste, 34000 Montpellier – 04 27 04 40 00 – info@ipconnect.fr – www.ipconnect.fr</a:t>
            </a:r>
          </a:p>
          <a:p>
            <a:endParaRPr lang="fr-FR" sz="1000" dirty="0">
              <a:ln w="0">
                <a:noFill/>
              </a:ln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1932" y="6041362"/>
            <a:ext cx="722390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3/23/2017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xorcomdemo.ipconnect.fr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tiff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001" y="1104337"/>
            <a:ext cx="10572000" cy="1019571"/>
          </a:xfrm>
        </p:spPr>
        <p:txBody>
          <a:bodyPr/>
          <a:lstStyle/>
          <a:p>
            <a:pPr algn="ctr"/>
            <a:r>
              <a:rPr lang="fr-FR" dirty="0"/>
              <a:t>Xorcom </a:t>
            </a:r>
            <a:r>
              <a:rPr lang="fr-FR" dirty="0" err="1"/>
              <a:t>CompletePBX</a:t>
            </a:r>
            <a:r>
              <a:rPr lang="fr-FR" dirty="0"/>
              <a:t> 5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Veuillez patienter, démarrage de </a:t>
            </a:r>
            <a:r>
              <a:rPr lang="fr-FR"/>
              <a:t>la présentation à 10h30…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1320" y="2339021"/>
            <a:ext cx="3409361" cy="222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4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</a:t>
            </a:r>
            <a:r>
              <a:rPr lang="fr-FR" dirty="0" err="1"/>
              <a:t>Re</a:t>
            </a:r>
            <a:r>
              <a:rPr lang="fr-FR" dirty="0"/>
              <a:t>)Prenez le pouvoir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Classes de service</a:t>
            </a:r>
          </a:p>
          <a:p>
            <a:pPr lvl="1"/>
            <a:r>
              <a:rPr lang="fr-FR" dirty="0"/>
              <a:t>Ensemble de restrictions/autorisations accordées à un ou plusieurs utilisateurs/trunks</a:t>
            </a:r>
          </a:p>
          <a:p>
            <a:pPr lvl="2"/>
            <a:r>
              <a:rPr lang="fr-FR" dirty="0"/>
              <a:t>Codes de fonctions</a:t>
            </a:r>
          </a:p>
          <a:p>
            <a:pPr lvl="2"/>
            <a:r>
              <a:rPr lang="fr-FR" dirty="0"/>
              <a:t>Restriction d’appels</a:t>
            </a:r>
          </a:p>
          <a:p>
            <a:pPr lvl="2"/>
            <a:r>
              <a:rPr lang="fr-FR" dirty="0"/>
              <a:t>Sélection de route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Donnez des permissions/restrictions en fonction du type d’utilisateur</a:t>
            </a:r>
          </a:p>
          <a:p>
            <a:pPr lvl="1"/>
            <a:r>
              <a:rPr lang="fr-FR" dirty="0"/>
              <a:t>Permet un gain de temps considérable lorsque le client souhaites </a:t>
            </a:r>
          </a:p>
          <a:p>
            <a:pPr lvl="1"/>
            <a:r>
              <a:rPr lang="fr-FR" dirty="0"/>
              <a:t>Sécurisation de l’IPBX lors de l’utilisation de fonctionnalités (DISA)</a:t>
            </a:r>
          </a:p>
        </p:txBody>
      </p:sp>
    </p:spTree>
    <p:extLst>
      <p:ext uri="{BB962C8B-B14F-4D97-AF65-F5344CB8AC3E}">
        <p14:creationId xmlns:p14="http://schemas.microsoft.com/office/powerpoint/2010/main" val="339138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 dérangez plus le patron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Patron / secrétaire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Renvoi de tous les appels du patron vers la secrétaire</a:t>
            </a:r>
          </a:p>
          <a:p>
            <a:pPr lvl="1"/>
            <a:r>
              <a:rPr lang="fr-FR" dirty="0"/>
              <a:t>Seul la secrétaire peut appeler le patron</a:t>
            </a:r>
          </a:p>
          <a:p>
            <a:pPr lvl="1"/>
            <a:r>
              <a:rPr lang="fr-FR" dirty="0"/>
              <a:t>Liste blanche de numéros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Plus de tranquillité, vendez un IPBX « déstressant »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8850" y="1543112"/>
            <a:ext cx="1643148" cy="164314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9936" y="3558116"/>
            <a:ext cx="1643148" cy="164314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7057" y="1543112"/>
            <a:ext cx="1639716" cy="1639716"/>
          </a:xfrm>
          <a:prstGeom prst="rect">
            <a:avLst/>
          </a:prstGeom>
        </p:spPr>
      </p:pic>
      <p:cxnSp>
        <p:nvCxnSpPr>
          <p:cNvPr id="14" name="Connecteur droit avec flèche 13"/>
          <p:cNvCxnSpPr>
            <a:cxnSpLocks/>
          </p:cNvCxnSpPr>
          <p:nvPr/>
        </p:nvCxnSpPr>
        <p:spPr>
          <a:xfrm>
            <a:off x="8474697" y="3182828"/>
            <a:ext cx="218813" cy="3718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cxnSpLocks/>
          </p:cNvCxnSpPr>
          <p:nvPr/>
        </p:nvCxnSpPr>
        <p:spPr>
          <a:xfrm flipV="1">
            <a:off x="9698919" y="3182828"/>
            <a:ext cx="292231" cy="3718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nterdiction 23"/>
          <p:cNvSpPr/>
          <p:nvPr/>
        </p:nvSpPr>
        <p:spPr>
          <a:xfrm>
            <a:off x="8991508" y="2089592"/>
            <a:ext cx="572607" cy="546755"/>
          </a:xfrm>
          <a:prstGeom prst="noSmoking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50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Mais aussi…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Clients VIP en file d’attente simplifié</a:t>
            </a:r>
          </a:p>
          <a:p>
            <a:r>
              <a:rPr lang="fr-FR" dirty="0"/>
              <a:t>Une interface tout en français !</a:t>
            </a:r>
          </a:p>
          <a:p>
            <a:r>
              <a:rPr lang="fr-FR" dirty="0"/>
              <a:t>Codes affaires plus intelligents</a:t>
            </a:r>
          </a:p>
          <a:p>
            <a:r>
              <a:rPr lang="fr-FR" dirty="0"/>
              <a:t>Programmation des fonctions en fonction de l’heure (NPD, renvois, </a:t>
            </a:r>
            <a:r>
              <a:rPr lang="fr-FR" dirty="0" err="1"/>
              <a:t>etc</a:t>
            </a:r>
            <a:r>
              <a:rPr lang="fr-FR" dirty="0"/>
              <a:t>)</a:t>
            </a:r>
          </a:p>
          <a:p>
            <a:r>
              <a:rPr lang="fr-FR" dirty="0"/>
              <a:t>Multiples emplacements de parkage</a:t>
            </a:r>
          </a:p>
          <a:p>
            <a:r>
              <a:rPr lang="fr-FR" dirty="0"/>
              <a:t>Une aide disponible sur TOUS les champs !</a:t>
            </a:r>
          </a:p>
          <a:p>
            <a:pPr marL="57150" indent="0">
              <a:buNone/>
            </a:pPr>
            <a:endParaRPr lang="fr-FR" dirty="0"/>
          </a:p>
          <a:p>
            <a:pPr marL="57150" indent="0">
              <a:buNone/>
            </a:pPr>
            <a:r>
              <a:rPr lang="fr-FR" sz="2400" b="1" dirty="0">
                <a:solidFill>
                  <a:srgbClr val="C00000"/>
                </a:solidFill>
              </a:rPr>
              <a:t>Evolution rapide : 1 mise à jour tous les 15 jours !</a:t>
            </a:r>
          </a:p>
        </p:txBody>
      </p:sp>
    </p:spTree>
    <p:extLst>
      <p:ext uri="{BB962C8B-B14F-4D97-AF65-F5344CB8AC3E}">
        <p14:creationId xmlns:p14="http://schemas.microsoft.com/office/powerpoint/2010/main" val="3797712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pour l’utilisateur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3447" y="3864990"/>
            <a:ext cx="4672552" cy="171156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/>
              <a:t>Gestion de sa boite vocale </a:t>
            </a:r>
          </a:p>
          <a:p>
            <a:pPr lvl="1"/>
            <a:r>
              <a:rPr lang="fr-FR" dirty="0"/>
              <a:t>MVV (messagerie vocale visuelle)</a:t>
            </a:r>
          </a:p>
          <a:p>
            <a:pPr lvl="1"/>
            <a:r>
              <a:rPr lang="fr-FR" dirty="0"/>
              <a:t>Historique des appels</a:t>
            </a:r>
          </a:p>
          <a:p>
            <a:pPr lvl="1"/>
            <a:r>
              <a:rPr lang="fr-FR" dirty="0"/>
              <a:t>Envoi et réception de FAX</a:t>
            </a:r>
          </a:p>
          <a:p>
            <a:pPr lvl="1"/>
            <a:r>
              <a:rPr lang="fr-FR" dirty="0"/>
              <a:t>Consultation des mémos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0015" y="1519005"/>
            <a:ext cx="6271968" cy="16651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6096000" y="3864990"/>
            <a:ext cx="3868132" cy="17115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/>
              <a:t>Activation du </a:t>
            </a:r>
            <a:r>
              <a:rPr lang="fr-FR" dirty="0" err="1"/>
              <a:t>follow</a:t>
            </a:r>
            <a:r>
              <a:rPr lang="fr-FR" dirty="0"/>
              <a:t> me</a:t>
            </a:r>
          </a:p>
          <a:p>
            <a:pPr lvl="1"/>
            <a:r>
              <a:rPr lang="fr-FR" dirty="0"/>
              <a:t>Gestion des renvois</a:t>
            </a:r>
          </a:p>
          <a:p>
            <a:pPr lvl="1"/>
            <a:r>
              <a:rPr lang="fr-FR" dirty="0"/>
              <a:t>Liste des codes de fonction</a:t>
            </a:r>
          </a:p>
          <a:p>
            <a:pPr lvl="1"/>
            <a:r>
              <a:rPr lang="fr-FR" dirty="0"/>
              <a:t>Fonction Patron/secrétaire</a:t>
            </a:r>
          </a:p>
          <a:p>
            <a:pPr lvl="1"/>
            <a:r>
              <a:rPr lang="fr-FR" dirty="0"/>
              <a:t>Assistant personnel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431382" y="3304208"/>
            <a:ext cx="3329234" cy="44070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fr-FR" b="1" dirty="0"/>
              <a:t>Nouveau portail utilisateur</a:t>
            </a:r>
          </a:p>
        </p:txBody>
      </p:sp>
    </p:spTree>
    <p:extLst>
      <p:ext uri="{BB962C8B-B14F-4D97-AF65-F5344CB8AC3E}">
        <p14:creationId xmlns:p14="http://schemas.microsoft.com/office/powerpoint/2010/main" val="202835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Une installation et un support sans stress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Vous allez rentrer plus tôt le soir chez vous !</a:t>
            </a:r>
          </a:p>
        </p:txBody>
      </p:sp>
    </p:spTree>
    <p:extLst>
      <p:ext uri="{BB962C8B-B14F-4D97-AF65-F5344CB8AC3E}">
        <p14:creationId xmlns:p14="http://schemas.microsoft.com/office/powerpoint/2010/main" val="528662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installation plus simple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486" y="1543112"/>
            <a:ext cx="5270289" cy="2058289"/>
          </a:xfrm>
        </p:spPr>
        <p:txBody>
          <a:bodyPr>
            <a:normAutofit/>
          </a:bodyPr>
          <a:lstStyle/>
          <a:p>
            <a:r>
              <a:rPr lang="fr-FR" dirty="0"/>
              <a:t>Gestion de DAHDI dans l’interface</a:t>
            </a:r>
          </a:p>
          <a:p>
            <a:pPr lvl="1"/>
            <a:r>
              <a:rPr lang="fr-FR" dirty="0"/>
              <a:t>Plus besoin de se connecter en SSH</a:t>
            </a:r>
          </a:p>
          <a:p>
            <a:r>
              <a:rPr lang="fr-FR" dirty="0"/>
              <a:t>Gestion des cartes d’extensions</a:t>
            </a:r>
          </a:p>
          <a:p>
            <a:pPr lvl="1"/>
            <a:r>
              <a:rPr lang="fr-FR" dirty="0"/>
              <a:t>Terminé les commandes complexes !</a:t>
            </a:r>
          </a:p>
          <a:p>
            <a:r>
              <a:rPr lang="fr-FR" dirty="0"/>
              <a:t>Détection des mots de passe faibles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87485" y="3594387"/>
            <a:ext cx="5270289" cy="141780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Import d’extensions via fichier CSV simplifié</a:t>
            </a:r>
          </a:p>
          <a:p>
            <a:r>
              <a:rPr lang="fr-FR" dirty="0"/>
              <a:t>Auto </a:t>
            </a:r>
            <a:r>
              <a:rPr lang="fr-FR" dirty="0" err="1"/>
              <a:t>provisionning</a:t>
            </a:r>
            <a:endParaRPr lang="fr-FR" dirty="0"/>
          </a:p>
          <a:p>
            <a:pPr lvl="1"/>
            <a:r>
              <a:rPr lang="fr-FR" dirty="0"/>
              <a:t>Ajout de marques et modèles sur demande</a:t>
            </a:r>
          </a:p>
        </p:txBody>
      </p:sp>
      <p:pic>
        <p:nvPicPr>
          <p:cNvPr id="5" name="pasted-image.tif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5417" y="1748576"/>
            <a:ext cx="5136581" cy="3263613"/>
          </a:xfrm>
          <a:prstGeom prst="rect">
            <a:avLst/>
          </a:prstGeom>
          <a:ln w="25400">
            <a:miter lim="400000"/>
          </a:ln>
          <a:effectLst>
            <a:outerShdw blurRad="241300" dist="114300" dir="5400000" rotWithShape="0">
              <a:srgbClr val="000000">
                <a:alpha val="70000"/>
              </a:srgb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51508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support en 20 secondes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Etats des extensions</a:t>
            </a:r>
          </a:p>
          <a:p>
            <a:endParaRPr lang="fr-FR" dirty="0"/>
          </a:p>
          <a:p>
            <a:pPr lvl="1"/>
            <a:r>
              <a:rPr lang="fr-FR" dirty="0"/>
              <a:t>Et si on simplifiait 3 supports sur 4 en 20 secondes ?</a:t>
            </a:r>
          </a:p>
          <a:p>
            <a:pPr lvl="1"/>
            <a:r>
              <a:rPr lang="fr-FR" dirty="0"/>
              <a:t>Visualisation des états des postes</a:t>
            </a:r>
          </a:p>
          <a:p>
            <a:pPr lvl="2"/>
            <a:r>
              <a:rPr lang="fr-FR" dirty="0"/>
              <a:t>Patron/secrétaire</a:t>
            </a:r>
          </a:p>
          <a:p>
            <a:pPr lvl="2"/>
            <a:r>
              <a:rPr lang="fr-FR" dirty="0"/>
              <a:t>Assistant personnel</a:t>
            </a:r>
          </a:p>
          <a:p>
            <a:pPr lvl="2"/>
            <a:r>
              <a:rPr lang="fr-FR" dirty="0" err="1"/>
              <a:t>Follow</a:t>
            </a:r>
            <a:r>
              <a:rPr lang="fr-FR" dirty="0"/>
              <a:t> me</a:t>
            </a:r>
          </a:p>
          <a:p>
            <a:pPr lvl="2"/>
            <a:r>
              <a:rPr lang="fr-FR" dirty="0"/>
              <a:t>NPD</a:t>
            </a:r>
          </a:p>
          <a:p>
            <a:pPr lvl="2"/>
            <a:r>
              <a:rPr lang="fr-FR" dirty="0"/>
              <a:t>Renvois</a:t>
            </a:r>
          </a:p>
          <a:p>
            <a:pPr lvl="1"/>
            <a:r>
              <a:rPr lang="fr-FR" dirty="0"/>
              <a:t>Activation/Désactivation des fonctions en 1 clic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543113"/>
            <a:ext cx="7513163" cy="851572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5350" y="3933405"/>
            <a:ext cx="1643148" cy="1643148"/>
          </a:xfrm>
          <a:prstGeom prst="rect">
            <a:avLst/>
          </a:prstGeom>
        </p:spPr>
      </p:pic>
      <p:sp>
        <p:nvSpPr>
          <p:cNvPr id="6" name="Bulle narrative : ronde 5"/>
          <p:cNvSpPr/>
          <p:nvPr/>
        </p:nvSpPr>
        <p:spPr>
          <a:xfrm>
            <a:off x="6245327" y="3297095"/>
            <a:ext cx="2375554" cy="1272619"/>
          </a:xfrm>
          <a:prstGeom prst="wedgeEllipseCallout">
            <a:avLst>
              <a:gd name="adj1" fmla="val 61803"/>
              <a:gd name="adj2" fmla="val 6294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Mon téléphone ne sonne plus !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9363" y="1871993"/>
            <a:ext cx="1975003" cy="1975003"/>
          </a:xfrm>
          <a:prstGeom prst="ellipse">
            <a:avLst/>
          </a:prstGeom>
          <a:ln w="63500" cap="rnd">
            <a:solidFill>
              <a:schemeClr val="accent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4" name="Connecteur droit 13"/>
          <p:cNvCxnSpPr>
            <a:cxnSpLocks/>
          </p:cNvCxnSpPr>
          <p:nvPr/>
        </p:nvCxnSpPr>
        <p:spPr>
          <a:xfrm>
            <a:off x="8984693" y="1968899"/>
            <a:ext cx="602367" cy="350095"/>
          </a:xfrm>
          <a:prstGeom prst="line">
            <a:avLst/>
          </a:prstGeom>
          <a:ln w="76200" cap="flat" cmpd="sng" algn="ctr">
            <a:solidFill>
              <a:schemeClr val="accent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793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Toujours aussi complet....PBX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TwinStar (Déjà disponible)</a:t>
            </a:r>
          </a:p>
          <a:p>
            <a:pPr lvl="1"/>
            <a:r>
              <a:rPr lang="fr-FR" dirty="0"/>
              <a:t>Encore plus simple à installer et configurer</a:t>
            </a:r>
          </a:p>
          <a:p>
            <a:pPr lvl="1"/>
            <a:r>
              <a:rPr lang="fr-FR" dirty="0"/>
              <a:t>Plus aucune ligne de commande</a:t>
            </a:r>
          </a:p>
          <a:p>
            <a:pPr lvl="1"/>
            <a:r>
              <a:rPr lang="fr-FR" dirty="0"/>
              <a:t>Visualisation de l’état en 1 coup d’œil</a:t>
            </a:r>
          </a:p>
          <a:p>
            <a:pPr lvl="1"/>
            <a:r>
              <a:rPr lang="fr-FR" dirty="0"/>
              <a:t>Full SIP et DAHDI</a:t>
            </a:r>
          </a:p>
          <a:p>
            <a:pPr lvl="1"/>
            <a:endParaRPr lang="fr-FR" dirty="0"/>
          </a:p>
          <a:p>
            <a:r>
              <a:rPr lang="fr-FR" dirty="0"/>
              <a:t>Interface hôtelière (Complete Concierge)(Disponible Q2)</a:t>
            </a:r>
          </a:p>
          <a:p>
            <a:pPr lvl="1"/>
            <a:r>
              <a:rPr lang="fr-FR" dirty="0"/>
              <a:t>Compatible protocole FIAS 2.11</a:t>
            </a:r>
          </a:p>
          <a:p>
            <a:pPr lvl="1"/>
            <a:r>
              <a:rPr lang="fr-FR" dirty="0"/>
              <a:t>Nouveaux protocoles supportés !</a:t>
            </a:r>
          </a:p>
          <a:p>
            <a:pPr lvl="1"/>
            <a:r>
              <a:rPr lang="fr-FR" dirty="0"/>
              <a:t>Moins cher</a:t>
            </a:r>
          </a:p>
          <a:p>
            <a:pPr lvl="1"/>
            <a:r>
              <a:rPr lang="fr-FR" dirty="0"/>
              <a:t>Maintenant entièrement développé par Xorcom</a:t>
            </a:r>
          </a:p>
        </p:txBody>
      </p:sp>
      <p:pic>
        <p:nvPicPr>
          <p:cNvPr id="4" name="Screen Shot 2017-02-05 at 17.14.36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06815" y="1543112"/>
            <a:ext cx="3575183" cy="2841184"/>
          </a:xfrm>
          <a:prstGeom prst="rect">
            <a:avLst/>
          </a:prstGeom>
          <a:ln w="12700">
            <a:miter lim="400000"/>
          </a:ln>
          <a:effectLst>
            <a:reflection blurRad="6350" stA="50000" endA="300" endPos="385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37617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Cloud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It’s</a:t>
            </a:r>
            <a:r>
              <a:rPr lang="fr-FR" dirty="0"/>
              <a:t> </a:t>
            </a:r>
            <a:r>
              <a:rPr lang="fr-FR" dirty="0" err="1"/>
              <a:t>raining</a:t>
            </a:r>
            <a:r>
              <a:rPr lang="fr-FR" dirty="0"/>
              <a:t> </a:t>
            </a:r>
            <a:r>
              <a:rPr lang="fr-FR" dirty="0" err="1"/>
              <a:t>pbx</a:t>
            </a:r>
            <a:r>
              <a:rPr lang="fr-FR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00978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tête dans les nuages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CompletePBX</a:t>
            </a:r>
            <a:r>
              <a:rPr lang="fr-FR" dirty="0"/>
              <a:t> 5 est entièrement </a:t>
            </a:r>
            <a:r>
              <a:rPr lang="fr-FR" dirty="0" err="1"/>
              <a:t>virtualisable</a:t>
            </a:r>
            <a:endParaRPr lang="fr-FR" dirty="0"/>
          </a:p>
          <a:p>
            <a:pPr lvl="1"/>
            <a:r>
              <a:rPr lang="fr-FR" dirty="0"/>
              <a:t>Interface identique</a:t>
            </a:r>
          </a:p>
          <a:p>
            <a:pPr lvl="1"/>
            <a:r>
              <a:rPr lang="fr-FR" dirty="0"/>
              <a:t>Installation via ISO DVD</a:t>
            </a:r>
          </a:p>
          <a:p>
            <a:pPr lvl="1"/>
            <a:r>
              <a:rPr lang="fr-FR" dirty="0"/>
              <a:t>Fonctionnalités identiques</a:t>
            </a:r>
          </a:p>
          <a:p>
            <a:pPr lvl="1"/>
            <a:r>
              <a:rPr lang="fr-FR" dirty="0"/>
              <a:t>Cout par extension</a:t>
            </a:r>
          </a:p>
          <a:p>
            <a:endParaRPr lang="fr-FR" dirty="0"/>
          </a:p>
          <a:p>
            <a:r>
              <a:rPr lang="fr-FR" dirty="0"/>
              <a:t>Hébergé chez vous</a:t>
            </a:r>
          </a:p>
          <a:p>
            <a:r>
              <a:rPr lang="fr-FR" dirty="0"/>
              <a:t>Hébergé en </a:t>
            </a:r>
            <a:r>
              <a:rPr lang="fr-FR" dirty="0" err="1"/>
              <a:t>datacenter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002"/>
          <a:stretch/>
        </p:blipFill>
        <p:spPr>
          <a:xfrm>
            <a:off x="8679780" y="1543112"/>
            <a:ext cx="2684794" cy="432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85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CompletePBX</a:t>
            </a:r>
            <a:r>
              <a:rPr lang="fr-FR" dirty="0"/>
              <a:t> 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Nouvelle interface de configuration / utilisateur</a:t>
            </a:r>
          </a:p>
          <a:p>
            <a:r>
              <a:rPr lang="fr-FR" dirty="0"/>
              <a:t>Nouvelles fonctionnalités de téléphonie</a:t>
            </a:r>
          </a:p>
          <a:p>
            <a:r>
              <a:rPr lang="fr-FR" dirty="0"/>
              <a:t>Support et installation simplifiée</a:t>
            </a:r>
          </a:p>
          <a:p>
            <a:r>
              <a:rPr lang="fr-FR" dirty="0"/>
              <a:t>Virtualisation</a:t>
            </a:r>
          </a:p>
          <a:p>
            <a:r>
              <a:rPr lang="fr-FR" dirty="0"/>
              <a:t>Evolution du produit en 2017</a:t>
            </a:r>
          </a:p>
        </p:txBody>
      </p:sp>
      <p:pic>
        <p:nvPicPr>
          <p:cNvPr id="5" name="image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2776" y="1463909"/>
            <a:ext cx="7058314" cy="4112643"/>
          </a:xfrm>
          <a:prstGeom prst="rect">
            <a:avLst/>
          </a:prstGeom>
          <a:ln w="25400">
            <a:miter lim="400000"/>
          </a:ln>
          <a:effectLst>
            <a:outerShdw blurRad="355600" dist="177800" dir="54000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1691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Quand virtualiser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0000" y="1543112"/>
            <a:ext cx="5279715" cy="4033440"/>
          </a:xfrm>
        </p:spPr>
        <p:txBody>
          <a:bodyPr anchor="t"/>
          <a:lstStyle/>
          <a:p>
            <a:pPr marL="0" indent="0" algn="ctr">
              <a:buNone/>
            </a:pPr>
            <a:r>
              <a:rPr lang="fr-FR" b="1" dirty="0"/>
              <a:t>J’utilise une </a:t>
            </a:r>
            <a:r>
              <a:rPr lang="fr-FR" b="1" dirty="0" err="1"/>
              <a:t>appliance</a:t>
            </a:r>
            <a:r>
              <a:rPr lang="fr-FR" b="1" dirty="0"/>
              <a:t> quand….</a:t>
            </a:r>
          </a:p>
          <a:p>
            <a:pPr marL="0" indent="0" algn="ctr">
              <a:buNone/>
            </a:pPr>
            <a:endParaRPr lang="fr-FR" b="1" dirty="0"/>
          </a:p>
          <a:p>
            <a:r>
              <a:rPr lang="fr-FR" dirty="0"/>
              <a:t>Je souhaites utiliser des T0/T2</a:t>
            </a:r>
          </a:p>
          <a:p>
            <a:r>
              <a:rPr lang="fr-FR" dirty="0"/>
              <a:t>Je n’ai pas d’hyperviseur/Serveur</a:t>
            </a:r>
          </a:p>
          <a:p>
            <a:r>
              <a:rPr lang="fr-FR" dirty="0"/>
              <a:t>J’ai besoin du TwinStar</a:t>
            </a:r>
          </a:p>
          <a:p>
            <a:r>
              <a:rPr lang="fr-FR" dirty="0"/>
              <a:t>Je souhaites un PBX à moindre coût</a:t>
            </a:r>
          </a:p>
          <a:p>
            <a:r>
              <a:rPr lang="fr-FR" dirty="0"/>
              <a:t>Pour les TPE et petites PME</a:t>
            </a:r>
          </a:p>
          <a:p>
            <a:r>
              <a:rPr lang="fr-FR" dirty="0"/>
              <a:t>Multi site avec IPBX local (spark)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89715" y="1543112"/>
            <a:ext cx="5279715" cy="403344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charset="2"/>
              <a:buNone/>
            </a:pPr>
            <a:r>
              <a:rPr lang="fr-FR" b="1" dirty="0"/>
              <a:t>Je virtualise quand….</a:t>
            </a:r>
          </a:p>
          <a:p>
            <a:pPr marL="0" indent="0" algn="ctr">
              <a:buFont typeface="Wingdings 2" charset="2"/>
              <a:buNone/>
            </a:pPr>
            <a:endParaRPr lang="fr-FR" b="1" dirty="0"/>
          </a:p>
          <a:p>
            <a:r>
              <a:rPr lang="fr-FR" dirty="0"/>
              <a:t>J’ai à disposition un hyperviseur</a:t>
            </a:r>
          </a:p>
          <a:p>
            <a:r>
              <a:rPr lang="fr-FR" dirty="0"/>
              <a:t>J’anticipe une évolution rapide</a:t>
            </a:r>
          </a:p>
          <a:p>
            <a:r>
              <a:rPr lang="fr-FR" dirty="0"/>
              <a:t>Je suis en Full SIP</a:t>
            </a:r>
          </a:p>
          <a:p>
            <a:r>
              <a:rPr lang="fr-FR" dirty="0"/>
              <a:t>Je préfère un étalement des coûts</a:t>
            </a:r>
          </a:p>
          <a:p>
            <a:r>
              <a:rPr lang="fr-FR" dirty="0"/>
              <a:t>J’ai une politique de sauvegarde</a:t>
            </a:r>
          </a:p>
          <a:p>
            <a:r>
              <a:rPr lang="fr-FR" dirty="0"/>
              <a:t>Je maitrise parfaitement la virtualisation</a:t>
            </a:r>
          </a:p>
        </p:txBody>
      </p:sp>
    </p:spTree>
    <p:extLst>
      <p:ext uri="{BB962C8B-B14F-4D97-AF65-F5344CB8AC3E}">
        <p14:creationId xmlns:p14="http://schemas.microsoft.com/office/powerpoint/2010/main" val="883824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Bientôt disponible…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communications unifiées à l’honneur</a:t>
            </a:r>
          </a:p>
        </p:txBody>
      </p:sp>
    </p:spTree>
    <p:extLst>
      <p:ext uri="{BB962C8B-B14F-4D97-AF65-F5344CB8AC3E}">
        <p14:creationId xmlns:p14="http://schemas.microsoft.com/office/powerpoint/2010/main" val="1726506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Softphone</a:t>
            </a:r>
            <a:r>
              <a:rPr lang="fr-FR" dirty="0"/>
              <a:t> Xorcom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Développement en 2017 d’un </a:t>
            </a:r>
            <a:r>
              <a:rPr lang="fr-FR" dirty="0" err="1"/>
              <a:t>Softphone</a:t>
            </a:r>
            <a:endParaRPr lang="fr-FR" dirty="0"/>
          </a:p>
          <a:p>
            <a:pPr lvl="1"/>
            <a:r>
              <a:rPr lang="fr-FR" dirty="0"/>
              <a:t>Compatible tout OS</a:t>
            </a:r>
          </a:p>
          <a:p>
            <a:pPr lvl="1"/>
            <a:r>
              <a:rPr lang="fr-FR" dirty="0"/>
              <a:t>Open Source</a:t>
            </a:r>
          </a:p>
          <a:p>
            <a:pPr lvl="1"/>
            <a:r>
              <a:rPr lang="fr-FR" dirty="0"/>
              <a:t>Simple d’utilisation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Prévu pour 2017/2018</a:t>
            </a:r>
          </a:p>
        </p:txBody>
      </p:sp>
    </p:spTree>
    <p:extLst>
      <p:ext uri="{BB962C8B-B14F-4D97-AF65-F5344CB8AC3E}">
        <p14:creationId xmlns:p14="http://schemas.microsoft.com/office/powerpoint/2010/main" val="2029636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de code « </a:t>
            </a:r>
            <a:r>
              <a:rPr lang="fr-FR" dirty="0" err="1"/>
              <a:t>Myco</a:t>
            </a:r>
            <a:r>
              <a:rPr lang="fr-FR" dirty="0"/>
              <a:t> »</a:t>
            </a:r>
          </a:p>
        </p:txBody>
      </p:sp>
      <p:grpSp>
        <p:nvGrpSpPr>
          <p:cNvPr id="4" name="Group 288"/>
          <p:cNvGrpSpPr/>
          <p:nvPr/>
        </p:nvGrpSpPr>
        <p:grpSpPr>
          <a:xfrm>
            <a:off x="519147" y="1549495"/>
            <a:ext cx="5576852" cy="3217273"/>
            <a:chOff x="0" y="113"/>
            <a:chExt cx="9023220" cy="5205474"/>
          </a:xfrm>
          <a:effectLst>
            <a:reflection blurRad="6350" stA="50000" endA="300" endPos="38500" dist="50800" dir="5400000" sy="-100000" algn="bl" rotWithShape="0"/>
          </a:effectLst>
        </p:grpSpPr>
        <p:pic>
          <p:nvPicPr>
            <p:cNvPr id="5" name="pasted-image.tif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113"/>
              <a:ext cx="9023221" cy="520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320" extrusionOk="0">
                  <a:moveTo>
                    <a:pt x="10706" y="3"/>
                  </a:moveTo>
                  <a:lnTo>
                    <a:pt x="2420" y="14"/>
                  </a:lnTo>
                  <a:lnTo>
                    <a:pt x="2299" y="134"/>
                  </a:lnTo>
                  <a:cubicBezTo>
                    <a:pt x="2225" y="207"/>
                    <a:pt x="2154" y="327"/>
                    <a:pt x="2117" y="445"/>
                  </a:cubicBezTo>
                  <a:lnTo>
                    <a:pt x="2057" y="636"/>
                  </a:lnTo>
                  <a:lnTo>
                    <a:pt x="2050" y="10411"/>
                  </a:lnTo>
                  <a:cubicBezTo>
                    <a:pt x="2047" y="15786"/>
                    <a:pt x="2037" y="20202"/>
                    <a:pt x="2029" y="20224"/>
                  </a:cubicBezTo>
                  <a:cubicBezTo>
                    <a:pt x="2021" y="20246"/>
                    <a:pt x="1562" y="20255"/>
                    <a:pt x="1008" y="20243"/>
                  </a:cubicBezTo>
                  <a:lnTo>
                    <a:pt x="0" y="20224"/>
                  </a:lnTo>
                  <a:lnTo>
                    <a:pt x="9" y="20523"/>
                  </a:lnTo>
                  <a:lnTo>
                    <a:pt x="17" y="20822"/>
                  </a:lnTo>
                  <a:lnTo>
                    <a:pt x="213" y="20933"/>
                  </a:lnTo>
                  <a:cubicBezTo>
                    <a:pt x="320" y="20993"/>
                    <a:pt x="474" y="21064"/>
                    <a:pt x="555" y="21089"/>
                  </a:cubicBezTo>
                  <a:cubicBezTo>
                    <a:pt x="635" y="21113"/>
                    <a:pt x="774" y="21156"/>
                    <a:pt x="862" y="21183"/>
                  </a:cubicBezTo>
                  <a:cubicBezTo>
                    <a:pt x="951" y="21210"/>
                    <a:pt x="1262" y="21245"/>
                    <a:pt x="1554" y="21261"/>
                  </a:cubicBezTo>
                  <a:cubicBezTo>
                    <a:pt x="1846" y="21277"/>
                    <a:pt x="2090" y="21298"/>
                    <a:pt x="2097" y="21308"/>
                  </a:cubicBezTo>
                  <a:cubicBezTo>
                    <a:pt x="2119" y="21342"/>
                    <a:pt x="20103" y="21297"/>
                    <a:pt x="20334" y="21262"/>
                  </a:cubicBezTo>
                  <a:cubicBezTo>
                    <a:pt x="20655" y="21214"/>
                    <a:pt x="21021" y="21100"/>
                    <a:pt x="21319" y="20955"/>
                  </a:cubicBezTo>
                  <a:lnTo>
                    <a:pt x="21578" y="20830"/>
                  </a:lnTo>
                  <a:lnTo>
                    <a:pt x="21580" y="20611"/>
                  </a:lnTo>
                  <a:cubicBezTo>
                    <a:pt x="21581" y="20490"/>
                    <a:pt x="21586" y="20355"/>
                    <a:pt x="21591" y="20310"/>
                  </a:cubicBezTo>
                  <a:cubicBezTo>
                    <a:pt x="21600" y="20233"/>
                    <a:pt x="21534" y="20227"/>
                    <a:pt x="20569" y="20237"/>
                  </a:cubicBezTo>
                  <a:lnTo>
                    <a:pt x="19536" y="20248"/>
                  </a:lnTo>
                  <a:lnTo>
                    <a:pt x="19537" y="10502"/>
                  </a:lnTo>
                  <a:cubicBezTo>
                    <a:pt x="19538" y="-258"/>
                    <a:pt x="19553" y="576"/>
                    <a:pt x="19364" y="243"/>
                  </a:cubicBezTo>
                  <a:cubicBezTo>
                    <a:pt x="19304" y="136"/>
                    <a:pt x="19234" y="75"/>
                    <a:pt x="19134" y="40"/>
                  </a:cubicBezTo>
                  <a:cubicBezTo>
                    <a:pt x="19036" y="5"/>
                    <a:pt x="16418" y="-6"/>
                    <a:pt x="10706" y="3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pic>
          <p:nvPicPr>
            <p:cNvPr id="6" name="pasted-imag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91641" y="571055"/>
              <a:ext cx="1836271" cy="3522346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292100" dist="139700" dir="2700000" rotWithShape="0">
                <a:srgbClr val="333333">
                  <a:alpha val="64999"/>
                </a:srgbClr>
              </a:outerShdw>
            </a:effectLst>
          </p:spPr>
        </p:pic>
      </p:grpSp>
      <p:grpSp>
        <p:nvGrpSpPr>
          <p:cNvPr id="7" name="Group 296"/>
          <p:cNvGrpSpPr/>
          <p:nvPr/>
        </p:nvGrpSpPr>
        <p:grpSpPr>
          <a:xfrm>
            <a:off x="7822802" y="1549495"/>
            <a:ext cx="2585040" cy="3238961"/>
            <a:chOff x="0" y="0"/>
            <a:chExt cx="6580671" cy="8245342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8" name="Group 291"/>
            <p:cNvGrpSpPr/>
            <p:nvPr/>
          </p:nvGrpSpPr>
          <p:grpSpPr>
            <a:xfrm>
              <a:off x="2960515" y="1081326"/>
              <a:ext cx="3620157" cy="7164017"/>
              <a:chOff x="0" y="0"/>
              <a:chExt cx="3620156" cy="7164015"/>
            </a:xfrm>
          </p:grpSpPr>
          <p:pic>
            <p:nvPicPr>
              <p:cNvPr id="13" name="AmityProHome1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0" y="0"/>
                <a:ext cx="3620157" cy="716401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4" name="pasted-image.png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02996" y="442275"/>
                <a:ext cx="3291793" cy="568476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9" name="Group 295"/>
            <p:cNvGrpSpPr/>
            <p:nvPr/>
          </p:nvGrpSpPr>
          <p:grpSpPr>
            <a:xfrm>
              <a:off x="0" y="-1"/>
              <a:ext cx="3620157" cy="7164017"/>
              <a:chOff x="0" y="0"/>
              <a:chExt cx="3620156" cy="7164015"/>
            </a:xfrm>
          </p:grpSpPr>
          <p:pic>
            <p:nvPicPr>
              <p:cNvPr id="10" name="AmityProHome1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0" y="0"/>
                <a:ext cx="3620157" cy="716401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" name="pasted-image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33501" y="453592"/>
                <a:ext cx="3248183" cy="56821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2" name="pasted-image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35843" y="5639976"/>
                <a:ext cx="3248183" cy="4997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34078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Communications unifiées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Développement d’un client de communication unifiées (été 2017 – En cours de développement)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Lancement d’appel sur n’importe quel poste utilisateur</a:t>
            </a:r>
          </a:p>
          <a:p>
            <a:pPr lvl="1"/>
            <a:r>
              <a:rPr lang="fr-FR" dirty="0"/>
              <a:t>Couplage ERP/CRM</a:t>
            </a:r>
          </a:p>
          <a:p>
            <a:pPr lvl="1"/>
            <a:r>
              <a:rPr lang="fr-FR" dirty="0"/>
              <a:t>Chat</a:t>
            </a:r>
          </a:p>
          <a:p>
            <a:pPr lvl="1"/>
            <a:r>
              <a:rPr lang="fr-FR" dirty="0"/>
              <a:t>Envoi de SMS</a:t>
            </a:r>
          </a:p>
          <a:p>
            <a:pPr lvl="1"/>
            <a:r>
              <a:rPr lang="fr-FR" dirty="0"/>
              <a:t>Affichage des files d’attentes</a:t>
            </a:r>
          </a:p>
          <a:p>
            <a:pPr lvl="1"/>
            <a:r>
              <a:rPr lang="fr-FR" dirty="0"/>
              <a:t>Conférences dynamiques et programmées</a:t>
            </a:r>
          </a:p>
          <a:p>
            <a:pPr lvl="1"/>
            <a:r>
              <a:rPr lang="fr-FR" dirty="0"/>
              <a:t>Compatible tout OS</a:t>
            </a:r>
          </a:p>
          <a:p>
            <a:pPr lvl="1"/>
            <a:r>
              <a:rPr lang="fr-FR" dirty="0"/>
              <a:t>Présence</a:t>
            </a:r>
          </a:p>
          <a:p>
            <a:pPr lvl="1"/>
            <a:r>
              <a:rPr lang="fr-FR" dirty="0"/>
              <a:t>Annuaire partagé et personnel</a:t>
            </a:r>
          </a:p>
        </p:txBody>
      </p:sp>
      <p:pic>
        <p:nvPicPr>
          <p:cNvPr id="15" name="pasted-imag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45905" y="1986616"/>
            <a:ext cx="2049112" cy="3658737"/>
          </a:xfrm>
          <a:prstGeom prst="rect">
            <a:avLst/>
          </a:prstGeom>
          <a:ln w="12700" cap="flat">
            <a:noFill/>
            <a:miter lim="400000"/>
          </a:ln>
          <a:effectLst>
            <a:outerShdw blurRad="292100" dist="139700" dir="2700000" rotWithShape="0">
              <a:srgbClr val="333333">
                <a:alpha val="64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9178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L’essayer, c’est l’adopter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Se former, s’informer</a:t>
            </a:r>
          </a:p>
        </p:txBody>
      </p:sp>
    </p:spTree>
    <p:extLst>
      <p:ext uri="{BB962C8B-B14F-4D97-AF65-F5344CB8AC3E}">
        <p14:creationId xmlns:p14="http://schemas.microsoft.com/office/powerpoint/2010/main" val="3998991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Testez </a:t>
            </a:r>
            <a:r>
              <a:rPr lang="fr-FR" dirty="0" err="1"/>
              <a:t>CompletePBX</a:t>
            </a:r>
            <a:r>
              <a:rPr lang="fr-FR" dirty="0"/>
              <a:t> 5 sans contrainte sur </a:t>
            </a:r>
            <a:r>
              <a:rPr lang="fr-FR" dirty="0">
                <a:hlinkClick r:id="rId2"/>
              </a:rPr>
              <a:t>http://xorcomdemo.ipconnect.fr</a:t>
            </a:r>
            <a:endParaRPr lang="fr-FR" dirty="0"/>
          </a:p>
          <a:p>
            <a:pPr lvl="1"/>
            <a:r>
              <a:rPr lang="fr-FR" dirty="0"/>
              <a:t>Identifiant : </a:t>
            </a:r>
            <a:r>
              <a:rPr lang="fr-FR" dirty="0" err="1"/>
              <a:t>demo</a:t>
            </a:r>
            <a:endParaRPr lang="fr-FR" dirty="0"/>
          </a:p>
          <a:p>
            <a:pPr lvl="1"/>
            <a:r>
              <a:rPr lang="fr-FR" dirty="0"/>
              <a:t>Mot de passe : </a:t>
            </a:r>
            <a:r>
              <a:rPr lang="fr-FR" dirty="0" err="1"/>
              <a:t>admindemo</a:t>
            </a:r>
            <a:endParaRPr lang="fr-FR" dirty="0"/>
          </a:p>
          <a:p>
            <a:endParaRPr lang="fr-FR" dirty="0"/>
          </a:p>
          <a:p>
            <a:r>
              <a:rPr lang="fr-FR" dirty="0"/>
              <a:t>Découvrez comment configurer </a:t>
            </a:r>
            <a:r>
              <a:rPr lang="fr-FR" dirty="0" err="1"/>
              <a:t>CompletePBX</a:t>
            </a:r>
            <a:r>
              <a:rPr lang="fr-FR" dirty="0"/>
              <a:t> 5 avec nos vidéos</a:t>
            </a:r>
          </a:p>
          <a:p>
            <a:pPr lvl="1"/>
            <a:r>
              <a:rPr lang="fr-FR" dirty="0"/>
              <a:t>Recherchez sur YouTube: « IPconnect Présentation de </a:t>
            </a:r>
            <a:r>
              <a:rPr lang="fr-FR" dirty="0" err="1"/>
              <a:t>CompletePBX</a:t>
            </a:r>
            <a:r>
              <a:rPr lang="fr-FR" dirty="0"/>
              <a:t> 5 »</a:t>
            </a:r>
          </a:p>
          <a:p>
            <a:pPr lvl="1"/>
            <a:r>
              <a:rPr lang="fr-FR" dirty="0"/>
              <a:t>Déjà 10 vidéos, bientôt plus…</a:t>
            </a:r>
          </a:p>
          <a:p>
            <a:pPr lvl="1"/>
            <a:endParaRPr lang="fr-FR" dirty="0"/>
          </a:p>
          <a:p>
            <a:r>
              <a:rPr lang="fr-FR" dirty="0"/>
              <a:t>Votre IPBX est encore sous garantie ? Mettez le à jour gratuitement !</a:t>
            </a:r>
          </a:p>
          <a:p>
            <a:pPr lvl="1"/>
            <a:r>
              <a:rPr lang="fr-FR" dirty="0"/>
              <a:t>Envoyez nous le numéro de série de votre IPBX</a:t>
            </a:r>
          </a:p>
        </p:txBody>
      </p:sp>
    </p:spTree>
    <p:extLst>
      <p:ext uri="{BB962C8B-B14F-4D97-AF65-F5344CB8AC3E}">
        <p14:creationId xmlns:p14="http://schemas.microsoft.com/office/powerpoint/2010/main" val="3186094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Compatible avec toute la gamme</a:t>
            </a: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868" y="1497775"/>
            <a:ext cx="9152262" cy="41241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48.jpg" descr="X:\Marketing\Graphic Elements\Product Photos\Astribank and Servers\configurations\Xorcom XE Series IP-PBX (front-analog)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42653" y="3336560"/>
            <a:ext cx="1666903" cy="4602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6" h="21600" extrusionOk="0">
                <a:moveTo>
                  <a:pt x="2560" y="0"/>
                </a:moveTo>
                <a:lnTo>
                  <a:pt x="1437" y="3213"/>
                </a:lnTo>
                <a:cubicBezTo>
                  <a:pt x="559" y="5723"/>
                  <a:pt x="310" y="6736"/>
                  <a:pt x="306" y="7817"/>
                </a:cubicBezTo>
                <a:cubicBezTo>
                  <a:pt x="303" y="8578"/>
                  <a:pt x="233" y="9345"/>
                  <a:pt x="150" y="9520"/>
                </a:cubicBezTo>
                <a:cubicBezTo>
                  <a:pt x="63" y="9702"/>
                  <a:pt x="0" y="12351"/>
                  <a:pt x="0" y="15719"/>
                </a:cubicBezTo>
                <a:lnTo>
                  <a:pt x="0" y="21600"/>
                </a:lnTo>
                <a:lnTo>
                  <a:pt x="10712" y="21600"/>
                </a:lnTo>
                <a:cubicBezTo>
                  <a:pt x="15525" y="21600"/>
                  <a:pt x="18206" y="21577"/>
                  <a:pt x="19693" y="21465"/>
                </a:cubicBezTo>
                <a:cubicBezTo>
                  <a:pt x="21179" y="21353"/>
                  <a:pt x="21472" y="21150"/>
                  <a:pt x="21513" y="20784"/>
                </a:cubicBezTo>
                <a:cubicBezTo>
                  <a:pt x="21564" y="20337"/>
                  <a:pt x="21600" y="17047"/>
                  <a:pt x="21596" y="13464"/>
                </a:cubicBezTo>
                <a:lnTo>
                  <a:pt x="21589" y="6952"/>
                </a:lnTo>
                <a:lnTo>
                  <a:pt x="21238" y="6115"/>
                </a:lnTo>
                <a:lnTo>
                  <a:pt x="21111" y="5817"/>
                </a:lnTo>
                <a:cubicBezTo>
                  <a:pt x="20842" y="5199"/>
                  <a:pt x="20078" y="3421"/>
                  <a:pt x="19413" y="1851"/>
                </a:cubicBezTo>
                <a:lnTo>
                  <a:pt x="18629" y="0"/>
                </a:lnTo>
                <a:lnTo>
                  <a:pt x="10617" y="0"/>
                </a:lnTo>
                <a:lnTo>
                  <a:pt x="2560" y="0"/>
                </a:lnTo>
                <a:close/>
              </a:path>
            </a:pathLst>
          </a:custGeom>
          <a:ln w="12700" cap="flat">
            <a:noFill/>
            <a:miter lim="400000"/>
          </a:ln>
          <a:effectLst/>
        </p:spPr>
      </p:pic>
      <p:pic>
        <p:nvPicPr>
          <p:cNvPr id="6" name="image50.jpg" descr="2U-digital-left-full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42653" y="3898495"/>
            <a:ext cx="1683511" cy="466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996" y="0"/>
                </a:moveTo>
                <a:lnTo>
                  <a:pt x="2655" y="14"/>
                </a:lnTo>
                <a:lnTo>
                  <a:pt x="1325" y="3600"/>
                </a:lnTo>
                <a:lnTo>
                  <a:pt x="0" y="7200"/>
                </a:lnTo>
                <a:lnTo>
                  <a:pt x="0" y="14400"/>
                </a:lnTo>
                <a:lnTo>
                  <a:pt x="0" y="21600"/>
                </a:lnTo>
                <a:lnTo>
                  <a:pt x="10514" y="21488"/>
                </a:lnTo>
                <a:lnTo>
                  <a:pt x="21545" y="21376"/>
                </a:lnTo>
                <a:lnTo>
                  <a:pt x="21572" y="14323"/>
                </a:lnTo>
                <a:lnTo>
                  <a:pt x="21600" y="7277"/>
                </a:lnTo>
                <a:lnTo>
                  <a:pt x="20055" y="3635"/>
                </a:lnTo>
                <a:lnTo>
                  <a:pt x="18510" y="0"/>
                </a:lnTo>
                <a:lnTo>
                  <a:pt x="8996" y="0"/>
                </a:lnTo>
                <a:close/>
              </a:path>
            </a:pathLst>
          </a:custGeom>
          <a:ln w="12700" cap="flat">
            <a:noFill/>
            <a:miter lim="400000"/>
          </a:ln>
          <a:effectLst/>
        </p:spPr>
      </p:pic>
      <p:pic>
        <p:nvPicPr>
          <p:cNvPr id="7" name="image51.jpg" descr="X:\Marketing\Graphic Elements\Product Photos\Astribank and Servers\configurations\1U-1digital-1analog-module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01776" y="4563398"/>
            <a:ext cx="1724388" cy="286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" y="0"/>
                </a:moveTo>
                <a:lnTo>
                  <a:pt x="820" y="4819"/>
                </a:lnTo>
                <a:lnTo>
                  <a:pt x="0" y="9627"/>
                </a:lnTo>
                <a:lnTo>
                  <a:pt x="0" y="14696"/>
                </a:lnTo>
                <a:lnTo>
                  <a:pt x="0" y="15619"/>
                </a:lnTo>
                <a:lnTo>
                  <a:pt x="0" y="20882"/>
                </a:lnTo>
                <a:cubicBezTo>
                  <a:pt x="319" y="21421"/>
                  <a:pt x="2874" y="21600"/>
                  <a:pt x="10648" y="21600"/>
                </a:cubicBezTo>
                <a:lnTo>
                  <a:pt x="21600" y="21600"/>
                </a:lnTo>
                <a:lnTo>
                  <a:pt x="21596" y="16382"/>
                </a:lnTo>
                <a:cubicBezTo>
                  <a:pt x="21595" y="14934"/>
                  <a:pt x="21577" y="13572"/>
                  <a:pt x="21550" y="12452"/>
                </a:cubicBezTo>
                <a:cubicBezTo>
                  <a:pt x="21512" y="11316"/>
                  <a:pt x="21426" y="10297"/>
                  <a:pt x="21302" y="9296"/>
                </a:cubicBezTo>
                <a:cubicBezTo>
                  <a:pt x="21148" y="8353"/>
                  <a:pt x="20832" y="6590"/>
                  <a:pt x="20419" y="4466"/>
                </a:cubicBezTo>
                <a:lnTo>
                  <a:pt x="19859" y="1561"/>
                </a:lnTo>
                <a:lnTo>
                  <a:pt x="19530" y="0"/>
                </a:lnTo>
                <a:lnTo>
                  <a:pt x="10599" y="0"/>
                </a:lnTo>
                <a:lnTo>
                  <a:pt x="10541" y="0"/>
                </a:lnTo>
                <a:lnTo>
                  <a:pt x="1641" y="0"/>
                </a:lnTo>
                <a:close/>
              </a:path>
            </a:pathLst>
          </a:custGeom>
          <a:ln w="12700" cap="flat">
            <a:noFill/>
            <a:miter lim="400000"/>
          </a:ln>
          <a:effectLst/>
        </p:spPr>
      </p:pic>
      <p:pic>
        <p:nvPicPr>
          <p:cNvPr id="8" name="image52.png" descr="X:\Marketing\Graphic Elements\Product Photos\Astribank and Servers\XT3000\Professional\xt3000-front-600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8712" y="2235480"/>
            <a:ext cx="1690844" cy="43557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9" name="image53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8005" y="5131228"/>
            <a:ext cx="911930" cy="231251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0" name="image52.png" descr="X:\Marketing\Graphic Elements\Product Photos\Astribank and Servers\XT3000\Professional\xt3000-front-600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8712" y="2765664"/>
            <a:ext cx="1690844" cy="43557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843931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Questions 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Je suis à votre disposition</a:t>
            </a:r>
          </a:p>
        </p:txBody>
      </p:sp>
    </p:spTree>
    <p:extLst>
      <p:ext uri="{BB962C8B-B14F-4D97-AF65-F5344CB8AC3E}">
        <p14:creationId xmlns:p14="http://schemas.microsoft.com/office/powerpoint/2010/main" val="264968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Hello Ombutel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0000" y="1543112"/>
            <a:ext cx="10554574" cy="4033440"/>
          </a:xfrm>
        </p:spPr>
        <p:txBody>
          <a:bodyPr/>
          <a:lstStyle/>
          <a:p>
            <a:r>
              <a:rPr lang="fr-FR" dirty="0"/>
              <a:t>Mais, ou est FreePBX ?</a:t>
            </a:r>
          </a:p>
          <a:p>
            <a:pPr lvl="1"/>
            <a:r>
              <a:rPr lang="fr-FR" dirty="0"/>
              <a:t>Plus de dépendance à FreePBX</a:t>
            </a:r>
          </a:p>
          <a:p>
            <a:pPr lvl="1"/>
            <a:r>
              <a:rPr lang="fr-FR" dirty="0"/>
              <a:t>Evolution plus rapide</a:t>
            </a:r>
          </a:p>
          <a:p>
            <a:pPr lvl="1"/>
            <a:r>
              <a:rPr lang="fr-FR" dirty="0"/>
              <a:t>Pas de risque de mauvaise surprise…. (comme avec </a:t>
            </a:r>
            <a:r>
              <a:rPr lang="fr-FR" dirty="0" err="1"/>
              <a:t>Elastix</a:t>
            </a:r>
            <a:r>
              <a:rPr lang="fr-FR" dirty="0"/>
              <a:t> !)</a:t>
            </a:r>
          </a:p>
          <a:p>
            <a:pPr lvl="1"/>
            <a:endParaRPr lang="fr-FR" dirty="0"/>
          </a:p>
          <a:p>
            <a:r>
              <a:rPr lang="fr-FR" dirty="0"/>
              <a:t>Nouvelle interface « Ombutel »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0" indent="0" algn="ctr">
              <a:buNone/>
            </a:pPr>
            <a:r>
              <a:rPr lang="fr-FR" sz="2400" dirty="0"/>
              <a:t>Se rapprocher de l’utilisateur, s’éloigner de la téléphonie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9524998" y="1679640"/>
            <a:ext cx="1419433" cy="1438275"/>
            <a:chOff x="9134475" y="1762125"/>
            <a:chExt cx="2152650" cy="2181225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58300" y="1895475"/>
              <a:ext cx="1943100" cy="19431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cxnSp>
          <p:nvCxnSpPr>
            <p:cNvPr id="9" name="Connecteur droit 8"/>
            <p:cNvCxnSpPr/>
            <p:nvPr/>
          </p:nvCxnSpPr>
          <p:spPr>
            <a:xfrm flipV="1">
              <a:off x="9134475" y="1762125"/>
              <a:ext cx="2152650" cy="218122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12" name="Imag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7572" y="3582725"/>
            <a:ext cx="2034283" cy="108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7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Nouveautés pour une interface ergonomique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Vous allez adorer programmer un IPBX !</a:t>
            </a:r>
          </a:p>
        </p:txBody>
      </p:sp>
    </p:spTree>
    <p:extLst>
      <p:ext uri="{BB962C8B-B14F-4D97-AF65-F5344CB8AC3E}">
        <p14:creationId xmlns:p14="http://schemas.microsoft.com/office/powerpoint/2010/main" val="101501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Ombutel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399" y="1971137"/>
            <a:ext cx="6343651" cy="337161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7124700" y="1543112"/>
            <a:ext cx="4514850" cy="3990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Zone de recherche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Onglets de configuration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Menu de sélection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Zone d’affichage des modules</a:t>
            </a:r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 flipV="1">
            <a:off x="4114800" y="2158940"/>
            <a:ext cx="2924176" cy="134606"/>
          </a:xfrm>
          <a:prstGeom prst="line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cxnSpLocks/>
          </p:cNvCxnSpPr>
          <p:nvPr/>
        </p:nvCxnSpPr>
        <p:spPr>
          <a:xfrm flipH="1" flipV="1">
            <a:off x="3324225" y="2339196"/>
            <a:ext cx="3714751" cy="804595"/>
          </a:xfrm>
          <a:prstGeom prst="line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>
          <a:xfrm flipH="1" flipV="1">
            <a:off x="1428751" y="3232031"/>
            <a:ext cx="5610224" cy="749419"/>
          </a:xfrm>
          <a:prstGeom prst="line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cxnSpLocks/>
          </p:cNvCxnSpPr>
          <p:nvPr/>
        </p:nvCxnSpPr>
        <p:spPr>
          <a:xfrm flipH="1" flipV="1">
            <a:off x="4324350" y="4191000"/>
            <a:ext cx="2714626" cy="542926"/>
          </a:xfrm>
          <a:prstGeom prst="line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72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Mais ou est ce module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7550" y="3733800"/>
            <a:ext cx="5295525" cy="1976102"/>
          </a:xfrm>
        </p:spPr>
        <p:txBody>
          <a:bodyPr/>
          <a:lstStyle/>
          <a:p>
            <a:r>
              <a:rPr lang="fr-FR" dirty="0"/>
              <a:t>Utilisez la recherche !</a:t>
            </a:r>
          </a:p>
          <a:p>
            <a:pPr lvl="1"/>
            <a:r>
              <a:rPr lang="fr-FR" dirty="0"/>
              <a:t>Moins de clics</a:t>
            </a:r>
          </a:p>
          <a:p>
            <a:pPr lvl="1"/>
            <a:r>
              <a:rPr lang="fr-FR" dirty="0"/>
              <a:t>Plus de choix</a:t>
            </a:r>
          </a:p>
          <a:p>
            <a:pPr lvl="1"/>
            <a:r>
              <a:rPr lang="fr-FR" dirty="0"/>
              <a:t>Moins d’erreurs de sélection de module</a:t>
            </a:r>
          </a:p>
          <a:p>
            <a:pPr lvl="1"/>
            <a:r>
              <a:rPr lang="fr-FR" dirty="0"/>
              <a:t>Moins de temps de chargement…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024" y="1862103"/>
            <a:ext cx="8766951" cy="21438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25724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CTRL + C et CTRL + V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0000" y="1543112"/>
            <a:ext cx="7711831" cy="1963659"/>
          </a:xfrm>
        </p:spPr>
        <p:txBody>
          <a:bodyPr/>
          <a:lstStyle/>
          <a:p>
            <a:r>
              <a:rPr lang="fr-FR" dirty="0"/>
              <a:t>Utilisez les onglets : </a:t>
            </a:r>
          </a:p>
          <a:p>
            <a:pPr lvl="1"/>
            <a:r>
              <a:rPr lang="fr-FR" dirty="0"/>
              <a:t>Passez moins de temps à ouvrir les modules</a:t>
            </a:r>
          </a:p>
          <a:p>
            <a:pPr lvl="1"/>
            <a:r>
              <a:rPr lang="fr-FR" dirty="0"/>
              <a:t>Facilite le copié/collé (donc moins d’erreurs…)</a:t>
            </a:r>
          </a:p>
          <a:p>
            <a:pPr lvl="1"/>
            <a:r>
              <a:rPr lang="fr-FR" dirty="0"/>
              <a:t>Fermez plusieurs onglets d’un coup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374" y="3829195"/>
            <a:ext cx="10419761" cy="10302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7362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Nouvelles fonctionnalités de téléphonie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Plus simple, plus puissant, plus pratique !</a:t>
            </a:r>
          </a:p>
        </p:txBody>
      </p:sp>
    </p:spTree>
    <p:extLst>
      <p:ext uri="{BB962C8B-B14F-4D97-AF65-F5344CB8AC3E}">
        <p14:creationId xmlns:p14="http://schemas.microsoft.com/office/powerpoint/2010/main" val="227657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 extension pour les contrôler tous…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Mode Device / User</a:t>
            </a:r>
          </a:p>
          <a:p>
            <a:endParaRPr lang="fr-FR" dirty="0"/>
          </a:p>
          <a:p>
            <a:pPr lvl="1"/>
            <a:r>
              <a:rPr lang="fr-FR" dirty="0"/>
              <a:t>Utilisez autant de postes que vous le souhaitez par utilisateur</a:t>
            </a:r>
          </a:p>
          <a:p>
            <a:pPr lvl="1"/>
            <a:r>
              <a:rPr lang="fr-FR" dirty="0"/>
              <a:t>1 utilisateur = 1 numéro interne = autant de postes que vous le souhaitez</a:t>
            </a:r>
          </a:p>
          <a:p>
            <a:pPr lvl="1"/>
            <a:r>
              <a:rPr lang="fr-FR" dirty="0"/>
              <a:t>Simplifie l’usage de la fonction Hot </a:t>
            </a:r>
            <a:r>
              <a:rPr lang="fr-FR" dirty="0" err="1"/>
              <a:t>Desking</a:t>
            </a:r>
            <a:endParaRPr lang="fr-FR" dirty="0"/>
          </a:p>
          <a:p>
            <a:pPr lvl="1"/>
            <a:r>
              <a:rPr lang="fr-FR" dirty="0"/>
              <a:t>Annuaire interne simplifié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/>
              <a:t>Exemple: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Numéro 100 – Mr Dupont, président de l’entreprise, possède….</a:t>
            </a:r>
          </a:p>
          <a:p>
            <a:pPr marL="0" indent="0">
              <a:buNone/>
            </a:pPr>
            <a:r>
              <a:rPr lang="fr-FR" dirty="0"/>
              <a:t>Téléphone fixe + Téléphone DECT + Soft phone sur smartphone + </a:t>
            </a:r>
            <a:r>
              <a:rPr lang="fr-FR" dirty="0" err="1"/>
              <a:t>softphone</a:t>
            </a:r>
            <a:r>
              <a:rPr lang="fr-FR" dirty="0"/>
              <a:t> sur PC</a:t>
            </a:r>
          </a:p>
          <a:p>
            <a:pPr lvl="1"/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9548732" y="2030792"/>
            <a:ext cx="1815842" cy="2044819"/>
            <a:chOff x="14284661" y="3177310"/>
            <a:chExt cx="6366371" cy="7169169"/>
          </a:xfrm>
        </p:grpSpPr>
        <p:pic>
          <p:nvPicPr>
            <p:cNvPr id="5" name="pasted-image.tif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4311406" y="6661235"/>
              <a:ext cx="2567566" cy="2603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78" extrusionOk="0">
                  <a:moveTo>
                    <a:pt x="7083" y="3"/>
                  </a:moveTo>
                  <a:cubicBezTo>
                    <a:pt x="5960" y="-22"/>
                    <a:pt x="4739" y="79"/>
                    <a:pt x="4563" y="253"/>
                  </a:cubicBezTo>
                  <a:cubicBezTo>
                    <a:pt x="4495" y="321"/>
                    <a:pt x="4434" y="689"/>
                    <a:pt x="4388" y="1326"/>
                  </a:cubicBezTo>
                  <a:cubicBezTo>
                    <a:pt x="4274" y="2868"/>
                    <a:pt x="4261" y="2938"/>
                    <a:pt x="4062" y="3013"/>
                  </a:cubicBezTo>
                  <a:cubicBezTo>
                    <a:pt x="3959" y="3052"/>
                    <a:pt x="3868" y="3166"/>
                    <a:pt x="3840" y="3292"/>
                  </a:cubicBezTo>
                  <a:cubicBezTo>
                    <a:pt x="3814" y="3409"/>
                    <a:pt x="3757" y="5017"/>
                    <a:pt x="3717" y="6864"/>
                  </a:cubicBezTo>
                  <a:cubicBezTo>
                    <a:pt x="3677" y="8711"/>
                    <a:pt x="3625" y="10462"/>
                    <a:pt x="3601" y="10755"/>
                  </a:cubicBezTo>
                  <a:lnTo>
                    <a:pt x="3558" y="11287"/>
                  </a:lnTo>
                  <a:lnTo>
                    <a:pt x="2416" y="12448"/>
                  </a:lnTo>
                  <a:cubicBezTo>
                    <a:pt x="1582" y="13294"/>
                    <a:pt x="1162" y="13783"/>
                    <a:pt x="879" y="14247"/>
                  </a:cubicBezTo>
                  <a:cubicBezTo>
                    <a:pt x="457" y="14940"/>
                    <a:pt x="82" y="15946"/>
                    <a:pt x="16" y="16559"/>
                  </a:cubicBezTo>
                  <a:cubicBezTo>
                    <a:pt x="-107" y="17701"/>
                    <a:pt x="495" y="19088"/>
                    <a:pt x="1529" y="20045"/>
                  </a:cubicBezTo>
                  <a:cubicBezTo>
                    <a:pt x="1993" y="20475"/>
                    <a:pt x="2157" y="20573"/>
                    <a:pt x="3485" y="21249"/>
                  </a:cubicBezTo>
                  <a:cubicBezTo>
                    <a:pt x="3840" y="21430"/>
                    <a:pt x="4157" y="21578"/>
                    <a:pt x="4192" y="21578"/>
                  </a:cubicBezTo>
                  <a:cubicBezTo>
                    <a:pt x="4370" y="21578"/>
                    <a:pt x="4696" y="21327"/>
                    <a:pt x="4922" y="21016"/>
                  </a:cubicBezTo>
                  <a:cubicBezTo>
                    <a:pt x="5191" y="20644"/>
                    <a:pt x="6150" y="18713"/>
                    <a:pt x="6150" y="18542"/>
                  </a:cubicBezTo>
                  <a:cubicBezTo>
                    <a:pt x="6150" y="18283"/>
                    <a:pt x="6315" y="18260"/>
                    <a:pt x="8178" y="18260"/>
                  </a:cubicBezTo>
                  <a:cubicBezTo>
                    <a:pt x="9782" y="18260"/>
                    <a:pt x="10031" y="18241"/>
                    <a:pt x="10120" y="18135"/>
                  </a:cubicBezTo>
                  <a:cubicBezTo>
                    <a:pt x="10214" y="18023"/>
                    <a:pt x="10705" y="18018"/>
                    <a:pt x="15714" y="18069"/>
                  </a:cubicBezTo>
                  <a:cubicBezTo>
                    <a:pt x="20816" y="18121"/>
                    <a:pt x="21214" y="18115"/>
                    <a:pt x="21334" y="17996"/>
                  </a:cubicBezTo>
                  <a:cubicBezTo>
                    <a:pt x="21493" y="17839"/>
                    <a:pt x="21483" y="18233"/>
                    <a:pt x="21466" y="12974"/>
                  </a:cubicBezTo>
                  <a:cubicBezTo>
                    <a:pt x="21448" y="7242"/>
                    <a:pt x="21347" y="2620"/>
                    <a:pt x="21237" y="2417"/>
                  </a:cubicBezTo>
                  <a:cubicBezTo>
                    <a:pt x="21158" y="2271"/>
                    <a:pt x="21075" y="2263"/>
                    <a:pt x="19763" y="2243"/>
                  </a:cubicBezTo>
                  <a:lnTo>
                    <a:pt x="18376" y="2223"/>
                  </a:lnTo>
                  <a:lnTo>
                    <a:pt x="18356" y="1260"/>
                  </a:lnTo>
                  <a:cubicBezTo>
                    <a:pt x="18336" y="346"/>
                    <a:pt x="18326" y="291"/>
                    <a:pt x="18157" y="181"/>
                  </a:cubicBezTo>
                  <a:cubicBezTo>
                    <a:pt x="18002" y="80"/>
                    <a:pt x="17481" y="71"/>
                    <a:pt x="14130" y="89"/>
                  </a:cubicBezTo>
                  <a:cubicBezTo>
                    <a:pt x="9589" y="114"/>
                    <a:pt x="9961" y="29"/>
                    <a:pt x="9954" y="1007"/>
                  </a:cubicBezTo>
                  <a:cubicBezTo>
                    <a:pt x="9952" y="1343"/>
                    <a:pt x="9928" y="1755"/>
                    <a:pt x="9898" y="1921"/>
                  </a:cubicBezTo>
                  <a:cubicBezTo>
                    <a:pt x="9847" y="2206"/>
                    <a:pt x="9825" y="2223"/>
                    <a:pt x="9526" y="2263"/>
                  </a:cubicBezTo>
                  <a:cubicBezTo>
                    <a:pt x="9352" y="2286"/>
                    <a:pt x="9161" y="2346"/>
                    <a:pt x="9098" y="2398"/>
                  </a:cubicBezTo>
                  <a:cubicBezTo>
                    <a:pt x="8903" y="2558"/>
                    <a:pt x="8873" y="2372"/>
                    <a:pt x="8929" y="1398"/>
                  </a:cubicBezTo>
                  <a:cubicBezTo>
                    <a:pt x="8996" y="230"/>
                    <a:pt x="8963" y="178"/>
                    <a:pt x="8132" y="73"/>
                  </a:cubicBezTo>
                  <a:cubicBezTo>
                    <a:pt x="7821" y="33"/>
                    <a:pt x="7457" y="12"/>
                    <a:pt x="7083" y="3"/>
                  </a:cubicBezTo>
                  <a:close/>
                  <a:moveTo>
                    <a:pt x="3398" y="13040"/>
                  </a:moveTo>
                  <a:cubicBezTo>
                    <a:pt x="3421" y="13033"/>
                    <a:pt x="3437" y="13034"/>
                    <a:pt x="3445" y="13047"/>
                  </a:cubicBezTo>
                  <a:cubicBezTo>
                    <a:pt x="3474" y="13094"/>
                    <a:pt x="3463" y="13854"/>
                    <a:pt x="3418" y="14734"/>
                  </a:cubicBezTo>
                  <a:cubicBezTo>
                    <a:pt x="3273" y="17624"/>
                    <a:pt x="3278" y="17903"/>
                    <a:pt x="3485" y="18108"/>
                  </a:cubicBezTo>
                  <a:cubicBezTo>
                    <a:pt x="3622" y="18244"/>
                    <a:pt x="3741" y="18260"/>
                    <a:pt x="4663" y="18260"/>
                  </a:cubicBezTo>
                  <a:cubicBezTo>
                    <a:pt x="5226" y="18260"/>
                    <a:pt x="5706" y="18289"/>
                    <a:pt x="5729" y="18325"/>
                  </a:cubicBezTo>
                  <a:cubicBezTo>
                    <a:pt x="5791" y="18425"/>
                    <a:pt x="5509" y="19173"/>
                    <a:pt x="5115" y="19966"/>
                  </a:cubicBezTo>
                  <a:cubicBezTo>
                    <a:pt x="4922" y="20354"/>
                    <a:pt x="4750" y="20674"/>
                    <a:pt x="4733" y="20674"/>
                  </a:cubicBezTo>
                  <a:cubicBezTo>
                    <a:pt x="4715" y="20674"/>
                    <a:pt x="4661" y="20587"/>
                    <a:pt x="4613" y="20483"/>
                  </a:cubicBezTo>
                  <a:cubicBezTo>
                    <a:pt x="4553" y="20352"/>
                    <a:pt x="4430" y="20269"/>
                    <a:pt x="4215" y="20216"/>
                  </a:cubicBezTo>
                  <a:cubicBezTo>
                    <a:pt x="4044" y="20174"/>
                    <a:pt x="3853" y="20111"/>
                    <a:pt x="3790" y="20072"/>
                  </a:cubicBezTo>
                  <a:cubicBezTo>
                    <a:pt x="3727" y="20032"/>
                    <a:pt x="3558" y="19939"/>
                    <a:pt x="3412" y="19868"/>
                  </a:cubicBezTo>
                  <a:cubicBezTo>
                    <a:pt x="2937" y="19637"/>
                    <a:pt x="2040" y="18929"/>
                    <a:pt x="1818" y="18608"/>
                  </a:cubicBezTo>
                  <a:cubicBezTo>
                    <a:pt x="1213" y="17733"/>
                    <a:pt x="1056" y="17113"/>
                    <a:pt x="1234" y="16283"/>
                  </a:cubicBezTo>
                  <a:cubicBezTo>
                    <a:pt x="1375" y="15626"/>
                    <a:pt x="1897" y="14592"/>
                    <a:pt x="2323" y="14132"/>
                  </a:cubicBezTo>
                  <a:cubicBezTo>
                    <a:pt x="2508" y="13931"/>
                    <a:pt x="2825" y="13587"/>
                    <a:pt x="3027" y="13366"/>
                  </a:cubicBezTo>
                  <a:cubicBezTo>
                    <a:pt x="3198" y="13177"/>
                    <a:pt x="3329" y="13063"/>
                    <a:pt x="3398" y="1304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6" name="pasted-image.tiff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282910" y="3177310"/>
              <a:ext cx="2325885" cy="232588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7" name="pasted-image.tiff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4284661" y="3681635"/>
              <a:ext cx="875736" cy="1798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92" extrusionOk="0">
                  <a:moveTo>
                    <a:pt x="10420" y="0"/>
                  </a:moveTo>
                  <a:cubicBezTo>
                    <a:pt x="4337" y="0"/>
                    <a:pt x="1290" y="117"/>
                    <a:pt x="777" y="368"/>
                  </a:cubicBezTo>
                  <a:cubicBezTo>
                    <a:pt x="-66" y="781"/>
                    <a:pt x="-322" y="20088"/>
                    <a:pt x="507" y="20696"/>
                  </a:cubicBezTo>
                  <a:cubicBezTo>
                    <a:pt x="759" y="20881"/>
                    <a:pt x="1389" y="21117"/>
                    <a:pt x="1905" y="21219"/>
                  </a:cubicBezTo>
                  <a:cubicBezTo>
                    <a:pt x="3817" y="21600"/>
                    <a:pt x="19167" y="21296"/>
                    <a:pt x="20246" y="20856"/>
                  </a:cubicBezTo>
                  <a:cubicBezTo>
                    <a:pt x="21165" y="20482"/>
                    <a:pt x="21278" y="19375"/>
                    <a:pt x="21278" y="10699"/>
                  </a:cubicBezTo>
                  <a:cubicBezTo>
                    <a:pt x="21278" y="2255"/>
                    <a:pt x="21156" y="899"/>
                    <a:pt x="20304" y="481"/>
                  </a:cubicBezTo>
                  <a:cubicBezTo>
                    <a:pt x="19503" y="89"/>
                    <a:pt x="17671" y="0"/>
                    <a:pt x="10420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8" name="pasted-image.tiff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855062" y="8443501"/>
              <a:ext cx="3795970" cy="190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58" extrusionOk="0">
                  <a:moveTo>
                    <a:pt x="21386" y="7"/>
                  </a:moveTo>
                  <a:cubicBezTo>
                    <a:pt x="21277" y="-37"/>
                    <a:pt x="20796" y="132"/>
                    <a:pt x="18047" y="1032"/>
                  </a:cubicBezTo>
                  <a:cubicBezTo>
                    <a:pt x="17216" y="1304"/>
                    <a:pt x="15778" y="1775"/>
                    <a:pt x="14850" y="2075"/>
                  </a:cubicBezTo>
                  <a:cubicBezTo>
                    <a:pt x="13922" y="2375"/>
                    <a:pt x="13100" y="2652"/>
                    <a:pt x="13022" y="2695"/>
                  </a:cubicBezTo>
                  <a:cubicBezTo>
                    <a:pt x="12823" y="2805"/>
                    <a:pt x="12673" y="3184"/>
                    <a:pt x="12431" y="4188"/>
                  </a:cubicBezTo>
                  <a:cubicBezTo>
                    <a:pt x="12316" y="4665"/>
                    <a:pt x="11974" y="6065"/>
                    <a:pt x="11671" y="7299"/>
                  </a:cubicBezTo>
                  <a:cubicBezTo>
                    <a:pt x="11368" y="8534"/>
                    <a:pt x="11008" y="10001"/>
                    <a:pt x="10875" y="10554"/>
                  </a:cubicBezTo>
                  <a:cubicBezTo>
                    <a:pt x="10741" y="11108"/>
                    <a:pt x="10368" y="12638"/>
                    <a:pt x="10043" y="13958"/>
                  </a:cubicBezTo>
                  <a:cubicBezTo>
                    <a:pt x="9718" y="15278"/>
                    <a:pt x="9378" y="16673"/>
                    <a:pt x="9288" y="17060"/>
                  </a:cubicBezTo>
                  <a:lnTo>
                    <a:pt x="9121" y="17766"/>
                  </a:lnTo>
                  <a:lnTo>
                    <a:pt x="8622" y="17820"/>
                  </a:lnTo>
                  <a:cubicBezTo>
                    <a:pt x="7996" y="17887"/>
                    <a:pt x="4161" y="18452"/>
                    <a:pt x="3588" y="18562"/>
                  </a:cubicBezTo>
                  <a:cubicBezTo>
                    <a:pt x="3353" y="18606"/>
                    <a:pt x="2872" y="18679"/>
                    <a:pt x="2520" y="18723"/>
                  </a:cubicBezTo>
                  <a:cubicBezTo>
                    <a:pt x="1433" y="18862"/>
                    <a:pt x="34" y="19096"/>
                    <a:pt x="11" y="19142"/>
                  </a:cubicBezTo>
                  <a:cubicBezTo>
                    <a:pt x="-35" y="19233"/>
                    <a:pt x="53" y="19283"/>
                    <a:pt x="629" y="19506"/>
                  </a:cubicBezTo>
                  <a:cubicBezTo>
                    <a:pt x="4319" y="20931"/>
                    <a:pt x="5771" y="21488"/>
                    <a:pt x="5913" y="21533"/>
                  </a:cubicBezTo>
                  <a:cubicBezTo>
                    <a:pt x="5975" y="21553"/>
                    <a:pt x="6092" y="21563"/>
                    <a:pt x="6281" y="21556"/>
                  </a:cubicBezTo>
                  <a:cubicBezTo>
                    <a:pt x="6850" y="21535"/>
                    <a:pt x="8074" y="21383"/>
                    <a:pt x="10450" y="21048"/>
                  </a:cubicBezTo>
                  <a:cubicBezTo>
                    <a:pt x="12262" y="20792"/>
                    <a:pt x="14033" y="20545"/>
                    <a:pt x="14385" y="20499"/>
                  </a:cubicBezTo>
                  <a:cubicBezTo>
                    <a:pt x="14736" y="20454"/>
                    <a:pt x="15360" y="20345"/>
                    <a:pt x="15770" y="20261"/>
                  </a:cubicBezTo>
                  <a:cubicBezTo>
                    <a:pt x="16180" y="20177"/>
                    <a:pt x="16584" y="20131"/>
                    <a:pt x="16669" y="20158"/>
                  </a:cubicBezTo>
                  <a:cubicBezTo>
                    <a:pt x="16902" y="20232"/>
                    <a:pt x="17087" y="20131"/>
                    <a:pt x="17249" y="19838"/>
                  </a:cubicBezTo>
                  <a:cubicBezTo>
                    <a:pt x="17413" y="19543"/>
                    <a:pt x="17452" y="19386"/>
                    <a:pt x="18360" y="15199"/>
                  </a:cubicBezTo>
                  <a:cubicBezTo>
                    <a:pt x="18674" y="13751"/>
                    <a:pt x="19078" y="11884"/>
                    <a:pt x="19259" y="11053"/>
                  </a:cubicBezTo>
                  <a:cubicBezTo>
                    <a:pt x="19440" y="10223"/>
                    <a:pt x="19689" y="9074"/>
                    <a:pt x="19812" y="8500"/>
                  </a:cubicBezTo>
                  <a:cubicBezTo>
                    <a:pt x="19936" y="7925"/>
                    <a:pt x="20162" y="6882"/>
                    <a:pt x="20316" y="6180"/>
                  </a:cubicBezTo>
                  <a:cubicBezTo>
                    <a:pt x="20470" y="5477"/>
                    <a:pt x="20643" y="4676"/>
                    <a:pt x="20702" y="4399"/>
                  </a:cubicBezTo>
                  <a:cubicBezTo>
                    <a:pt x="20762" y="4123"/>
                    <a:pt x="20961" y="3204"/>
                    <a:pt x="21145" y="2358"/>
                  </a:cubicBezTo>
                  <a:cubicBezTo>
                    <a:pt x="21529" y="593"/>
                    <a:pt x="21565" y="328"/>
                    <a:pt x="21442" y="106"/>
                  </a:cubicBezTo>
                  <a:cubicBezTo>
                    <a:pt x="21419" y="63"/>
                    <a:pt x="21422" y="21"/>
                    <a:pt x="21386" y="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9" name="Shape 288"/>
            <p:cNvSpPr/>
            <p:nvPr/>
          </p:nvSpPr>
          <p:spPr>
            <a:xfrm>
              <a:off x="15297743" y="4581128"/>
              <a:ext cx="1848218" cy="1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76200" tIns="76200" rIns="76200" bIns="76200" anchor="ctr"/>
            <a:lstStyle/>
            <a:p>
              <a:pPr defTabSz="830862">
                <a:defRPr sz="4400"/>
              </a:pPr>
              <a:endParaRPr/>
            </a:p>
          </p:txBody>
        </p:sp>
        <p:sp>
          <p:nvSpPr>
            <p:cNvPr id="10" name="Shape 289"/>
            <p:cNvSpPr/>
            <p:nvPr/>
          </p:nvSpPr>
          <p:spPr>
            <a:xfrm flipV="1">
              <a:off x="17122308" y="5526039"/>
              <a:ext cx="787763" cy="119122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76200" tIns="76200" rIns="76200" bIns="76200" anchor="ctr"/>
            <a:lstStyle/>
            <a:p>
              <a:pPr defTabSz="830862">
                <a:defRPr sz="4400"/>
              </a:pPr>
              <a:endParaRPr/>
            </a:p>
          </p:txBody>
        </p:sp>
        <p:sp>
          <p:nvSpPr>
            <p:cNvPr id="11" name="Shape 290"/>
            <p:cNvSpPr/>
            <p:nvPr/>
          </p:nvSpPr>
          <p:spPr>
            <a:xfrm>
              <a:off x="18772939" y="5750341"/>
              <a:ext cx="403671" cy="2753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76200" tIns="76200" rIns="76200" bIns="76200" anchor="ctr"/>
            <a:lstStyle/>
            <a:p>
              <a:pPr defTabSz="830862">
                <a:defRPr sz="4400"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64151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pbx5">
      <a:dk1>
        <a:srgbClr val="FFFFFF"/>
      </a:dk1>
      <a:lt1>
        <a:sysClr val="window" lastClr="FFFFFF"/>
      </a:lt1>
      <a:dk2>
        <a:srgbClr val="000000"/>
      </a:dk2>
      <a:lt2>
        <a:srgbClr val="7F7F7F"/>
      </a:lt2>
      <a:accent1>
        <a:srgbClr val="61BFC1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BD0A1D"/>
      </a:accent6>
      <a:hlink>
        <a:srgbClr val="F2F2F2"/>
      </a:hlink>
      <a:folHlink>
        <a:srgbClr val="D8D8D8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TM03457503[[fn=Concis]]</Template>
  <TotalTime>416</TotalTime>
  <Words>855</Words>
  <Application>Microsoft Office PowerPoint</Application>
  <PresentationFormat>Grand écran</PresentationFormat>
  <Paragraphs>192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1" baseType="lpstr">
      <vt:lpstr>Century Gothic</vt:lpstr>
      <vt:lpstr>Wingdings 2</vt:lpstr>
      <vt:lpstr>Concis</vt:lpstr>
      <vt:lpstr>Xorcom CompletePBX 5</vt:lpstr>
      <vt:lpstr>CompletePBX 5</vt:lpstr>
      <vt:lpstr>Hello Ombutel</vt:lpstr>
      <vt:lpstr>Nouveautés pour une interface ergonomique</vt:lpstr>
      <vt:lpstr>Ombutel</vt:lpstr>
      <vt:lpstr>Mais ou est ce module ?</vt:lpstr>
      <vt:lpstr>CTRL + C et CTRL + V</vt:lpstr>
      <vt:lpstr>Nouvelles fonctionnalités de téléphonie</vt:lpstr>
      <vt:lpstr>1 extension pour les contrôler tous…</vt:lpstr>
      <vt:lpstr>(Re)Prenez le pouvoir</vt:lpstr>
      <vt:lpstr>Ne dérangez plus le patron</vt:lpstr>
      <vt:lpstr>Mais aussi…</vt:lpstr>
      <vt:lpstr>Et pour l’utilisateur ?</vt:lpstr>
      <vt:lpstr>Une installation et un support sans stress</vt:lpstr>
      <vt:lpstr>Une installation plus simple</vt:lpstr>
      <vt:lpstr>Un support en 20 secondes !</vt:lpstr>
      <vt:lpstr>Toujours aussi complet....PBX !</vt:lpstr>
      <vt:lpstr>Cloud</vt:lpstr>
      <vt:lpstr>La tête dans les nuages</vt:lpstr>
      <vt:lpstr>Quand virtualiser ?</vt:lpstr>
      <vt:lpstr>Bientôt disponible…</vt:lpstr>
      <vt:lpstr>Softphone Xorcom</vt:lpstr>
      <vt:lpstr>Nom de code « Myco »</vt:lpstr>
      <vt:lpstr>Communications unifiées</vt:lpstr>
      <vt:lpstr>L’essayer, c’est l’adopter</vt:lpstr>
      <vt:lpstr>Présentation PowerPoint</vt:lpstr>
      <vt:lpstr>Compatible avec toute la gamme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Xorcom CompletePBX 5</dc:title>
  <dc:creator>waren be</dc:creator>
  <cp:lastModifiedBy>waren be</cp:lastModifiedBy>
  <cp:revision>16</cp:revision>
  <dcterms:created xsi:type="dcterms:W3CDTF">2017-03-22T14:56:11Z</dcterms:created>
  <dcterms:modified xsi:type="dcterms:W3CDTF">2017-03-23T10:44:43Z</dcterms:modified>
</cp:coreProperties>
</file>